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2"/>
  </p:handoutMasterIdLst>
  <p:sldIdLst>
    <p:sldId id="256" r:id="rId2"/>
    <p:sldId id="285" r:id="rId3"/>
    <p:sldId id="298" r:id="rId4"/>
    <p:sldId id="278" r:id="rId5"/>
    <p:sldId id="264" r:id="rId6"/>
    <p:sldId id="295" r:id="rId7"/>
    <p:sldId id="296" r:id="rId8"/>
    <p:sldId id="300" r:id="rId9"/>
    <p:sldId id="304" r:id="rId10"/>
    <p:sldId id="301" r:id="rId11"/>
    <p:sldId id="302" r:id="rId12"/>
    <p:sldId id="305" r:id="rId13"/>
    <p:sldId id="277" r:id="rId14"/>
    <p:sldId id="306" r:id="rId15"/>
    <p:sldId id="307" r:id="rId16"/>
    <p:sldId id="308" r:id="rId17"/>
    <p:sldId id="309" r:id="rId18"/>
    <p:sldId id="310" r:id="rId19"/>
    <p:sldId id="293" r:id="rId20"/>
    <p:sldId id="276" r:id="rId21"/>
  </p:sldIdLst>
  <p:sldSz cx="9144000" cy="6858000" type="screen4x3"/>
  <p:notesSz cx="6888163" cy="1002188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79C84-58D9-47A4-B720-50474E977C04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E93BC-3F8F-47AE-A110-1E3240F15F5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1B491D-DC98-4CEF-8BC7-CBF9EFBBF8F8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8847AE8-CAB2-48AB-85EF-5CEF7246A12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491D-DC98-4CEF-8BC7-CBF9EFBBF8F8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7AE8-CAB2-48AB-85EF-5CEF7246A12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491D-DC98-4CEF-8BC7-CBF9EFBBF8F8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7AE8-CAB2-48AB-85EF-5CEF7246A12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491D-DC98-4CEF-8BC7-CBF9EFBBF8F8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7AE8-CAB2-48AB-85EF-5CEF7246A12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491D-DC98-4CEF-8BC7-CBF9EFBBF8F8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7AE8-CAB2-48AB-85EF-5CEF7246A12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491D-DC98-4CEF-8BC7-CBF9EFBBF8F8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7AE8-CAB2-48AB-85EF-5CEF7246A12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491D-DC98-4CEF-8BC7-CBF9EFBBF8F8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7AE8-CAB2-48AB-85EF-5CEF7246A12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491D-DC98-4CEF-8BC7-CBF9EFBBF8F8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7AE8-CAB2-48AB-85EF-5CEF7246A12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491D-DC98-4CEF-8BC7-CBF9EFBBF8F8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7AE8-CAB2-48AB-85EF-5CEF7246A12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81B491D-DC98-4CEF-8BC7-CBF9EFBBF8F8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7AE8-CAB2-48AB-85EF-5CEF7246A12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1B491D-DC98-4CEF-8BC7-CBF9EFBBF8F8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8847AE8-CAB2-48AB-85EF-5CEF7246A12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1B491D-DC98-4CEF-8BC7-CBF9EFBBF8F8}" type="datetimeFigureOut">
              <a:rPr lang="nl-NL" smtClean="0"/>
              <a:pPr/>
              <a:t>17-3-2023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8847AE8-CAB2-48AB-85EF-5CEF7246A12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1763688" y="1268760"/>
            <a:ext cx="5184576" cy="96566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Gezondheidsmarkt 18 maart 2023</a:t>
            </a:r>
          </a:p>
          <a:p>
            <a:r>
              <a:rPr lang="nl-NL" dirty="0" smtClean="0"/>
              <a:t> </a:t>
            </a:r>
            <a:r>
              <a:rPr lang="nl-NL" sz="2200" dirty="0" smtClean="0"/>
              <a:t>Carine Dam			</a:t>
            </a:r>
          </a:p>
          <a:p>
            <a:r>
              <a:rPr lang="nl-NL" sz="2200" dirty="0" err="1" smtClean="0"/>
              <a:t>Hagromanager</a:t>
            </a:r>
            <a:r>
              <a:rPr lang="nl-NL" sz="2200" dirty="0" smtClean="0"/>
              <a:t> </a:t>
            </a:r>
            <a:r>
              <a:rPr lang="nl-NL" sz="2200" dirty="0" err="1" smtClean="0"/>
              <a:t>Groenlo-Beltrum</a:t>
            </a:r>
            <a:r>
              <a:rPr lang="nl-NL" sz="2200" dirty="0" smtClean="0"/>
              <a:t>	</a:t>
            </a:r>
            <a:endParaRPr lang="nl-NL" sz="2200" dirty="0"/>
          </a:p>
        </p:txBody>
      </p:sp>
      <p:pic>
        <p:nvPicPr>
          <p:cNvPr id="4" name="Afbeelding 3" descr="logo Papendiek + naa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476672"/>
            <a:ext cx="6696744" cy="23896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Telefonisch</a:t>
            </a:r>
          </a:p>
          <a:p>
            <a:pPr lvl="1"/>
            <a:r>
              <a:rPr lang="nl-NL" dirty="0"/>
              <a:t>Als er geen lichamelijk onderzoek nodig is</a:t>
            </a:r>
          </a:p>
          <a:p>
            <a:pPr lvl="1"/>
            <a:r>
              <a:rPr lang="nl-NL" dirty="0"/>
              <a:t>Vervolg op eerder consult</a:t>
            </a:r>
          </a:p>
          <a:p>
            <a:r>
              <a:rPr lang="nl-NL" dirty="0" smtClean="0"/>
              <a:t>Schriftelijk </a:t>
            </a:r>
            <a:r>
              <a:rPr lang="nl-NL" dirty="0" smtClean="0"/>
              <a:t>(memo/mail</a:t>
            </a:r>
            <a:r>
              <a:rPr lang="nl-NL" dirty="0"/>
              <a:t>)</a:t>
            </a:r>
          </a:p>
          <a:p>
            <a:pPr lvl="1"/>
            <a:r>
              <a:rPr lang="nl-NL" dirty="0" smtClean="0"/>
              <a:t>Wanneer antwoord kort te geven is</a:t>
            </a:r>
            <a:endParaRPr lang="nl-NL" dirty="0"/>
          </a:p>
          <a:p>
            <a:r>
              <a:rPr lang="nl-NL" dirty="0"/>
              <a:t>Foto </a:t>
            </a:r>
          </a:p>
          <a:p>
            <a:pPr lvl="1"/>
            <a:r>
              <a:rPr lang="nl-NL" dirty="0"/>
              <a:t>Beoordeling </a:t>
            </a:r>
            <a:r>
              <a:rPr lang="nl-NL" dirty="0" smtClean="0"/>
              <a:t>huid- of oogklachten</a:t>
            </a:r>
            <a:endParaRPr lang="nl-NL" dirty="0"/>
          </a:p>
          <a:p>
            <a:r>
              <a:rPr lang="nl-NL" dirty="0"/>
              <a:t>Consult</a:t>
            </a:r>
          </a:p>
          <a:p>
            <a:r>
              <a:rPr lang="nl-NL" dirty="0"/>
              <a:t>Visite </a:t>
            </a:r>
          </a:p>
          <a:p>
            <a:pPr lvl="1"/>
            <a:r>
              <a:rPr lang="nl-NL" dirty="0"/>
              <a:t>Wanneer </a:t>
            </a:r>
            <a:r>
              <a:rPr lang="nl-NL" dirty="0" err="1"/>
              <a:t>pt</a:t>
            </a:r>
            <a:r>
              <a:rPr lang="nl-NL" dirty="0"/>
              <a:t> (lichamelijk) niet in staat is praktijk te bezoeken</a:t>
            </a:r>
          </a:p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Welke vorm (hoe)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Bepalen tijdsduur van gekozen vorm</a:t>
            </a:r>
          </a:p>
          <a:p>
            <a:pPr lvl="1"/>
            <a:r>
              <a:rPr lang="nl-NL" dirty="0"/>
              <a:t>Telefoon </a:t>
            </a:r>
          </a:p>
          <a:p>
            <a:pPr lvl="1"/>
            <a:r>
              <a:rPr lang="nl-NL" dirty="0"/>
              <a:t>Beantwoorden mail</a:t>
            </a:r>
          </a:p>
          <a:p>
            <a:pPr lvl="1"/>
            <a:r>
              <a:rPr lang="nl-NL" dirty="0"/>
              <a:t>Beantwoorden memo (overleg)</a:t>
            </a:r>
          </a:p>
          <a:p>
            <a:pPr lvl="1"/>
            <a:r>
              <a:rPr lang="nl-NL" dirty="0"/>
              <a:t>Consult</a:t>
            </a:r>
          </a:p>
          <a:p>
            <a:pPr lvl="1"/>
            <a:r>
              <a:rPr lang="nl-NL" dirty="0"/>
              <a:t>Dubbelconsult</a:t>
            </a:r>
          </a:p>
          <a:p>
            <a:pPr lvl="1"/>
            <a:r>
              <a:rPr lang="nl-NL" dirty="0"/>
              <a:t>Visite</a:t>
            </a:r>
          </a:p>
          <a:p>
            <a:pPr lvl="1"/>
            <a:r>
              <a:rPr lang="nl-NL" dirty="0"/>
              <a:t>Dubbele visite</a:t>
            </a:r>
          </a:p>
          <a:p>
            <a:pPr lvl="1"/>
            <a:endParaRPr lang="nl-NL" dirty="0"/>
          </a:p>
          <a:p>
            <a:pPr lvl="1">
              <a:buNone/>
            </a:pPr>
            <a:r>
              <a:rPr lang="nl-NL" dirty="0"/>
              <a:t>=&gt; Elke actie kost tijd!!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Planning </a:t>
            </a:r>
          </a:p>
        </p:txBody>
      </p:sp>
      <p:pic>
        <p:nvPicPr>
          <p:cNvPr id="4" name="Picture 2" descr="Het 15-minutenconsult | SpringerLink">
            <a:extLst>
              <a:ext uri="{FF2B5EF4-FFF2-40B4-BE49-F238E27FC236}">
                <a16:creationId xmlns:a16="http://schemas.microsoft.com/office/drawing/2014/main" xmlns="" id="{E2A16C49-944E-9E5A-CF2F-5AC32F1ED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068960"/>
            <a:ext cx="3528392" cy="3238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>
              <a:buNone/>
            </a:pPr>
            <a:endParaRPr lang="nl-NL" dirty="0" smtClean="0"/>
          </a:p>
          <a:p>
            <a:pPr lvl="0">
              <a:buClr>
                <a:srgbClr val="7FD13B"/>
              </a:buClr>
            </a:pPr>
            <a:r>
              <a:rPr lang="nl-NL" dirty="0" smtClean="0"/>
              <a:t>Aanvragen </a:t>
            </a:r>
            <a:r>
              <a:rPr lang="nl-NL" dirty="0" smtClean="0"/>
              <a:t>zonder medisch inhoudelijke </a:t>
            </a:r>
            <a:r>
              <a:rPr lang="nl-NL" dirty="0" smtClean="0"/>
              <a:t>beoordeling, bijv. herhaalrecepten</a:t>
            </a:r>
          </a:p>
          <a:p>
            <a:pPr lvl="0">
              <a:buClr>
                <a:srgbClr val="7FD13B"/>
              </a:buClr>
            </a:pPr>
            <a:r>
              <a:rPr lang="nl-NL" dirty="0" smtClean="0"/>
              <a:t>Gedelegeerde handelingen</a:t>
            </a:r>
          </a:p>
          <a:p>
            <a:pPr lvl="1">
              <a:buClr>
                <a:srgbClr val="7FD13B"/>
              </a:buClr>
            </a:pPr>
            <a:r>
              <a:rPr lang="nl-NL" dirty="0" smtClean="0"/>
              <a:t>Oor uitspuiten</a:t>
            </a:r>
          </a:p>
          <a:p>
            <a:pPr lvl="1">
              <a:buClr>
                <a:srgbClr val="7FD13B"/>
              </a:buClr>
            </a:pPr>
            <a:r>
              <a:rPr lang="nl-NL" dirty="0" smtClean="0"/>
              <a:t>Wratten aanstippen</a:t>
            </a:r>
          </a:p>
          <a:p>
            <a:pPr lvl="1">
              <a:buClr>
                <a:srgbClr val="7FD13B"/>
              </a:buClr>
            </a:pPr>
            <a:r>
              <a:rPr lang="nl-NL" dirty="0" smtClean="0"/>
              <a:t>Wondzorg</a:t>
            </a:r>
          </a:p>
          <a:p>
            <a:pPr lvl="1">
              <a:buClr>
                <a:srgbClr val="7FD13B"/>
              </a:buClr>
            </a:pPr>
            <a:r>
              <a:rPr lang="nl-NL" dirty="0" smtClean="0"/>
              <a:t>Injecties</a:t>
            </a:r>
          </a:p>
          <a:p>
            <a:pPr lvl="1">
              <a:buClr>
                <a:srgbClr val="7FD13B"/>
              </a:buClr>
            </a:pPr>
            <a:r>
              <a:rPr lang="nl-NL" dirty="0" smtClean="0"/>
              <a:t>Hechtingen verwijderen</a:t>
            </a:r>
          </a:p>
          <a:p>
            <a:pPr lvl="1">
              <a:buClr>
                <a:srgbClr val="7FD13B"/>
              </a:buClr>
            </a:pPr>
            <a:r>
              <a:rPr lang="nl-NL" dirty="0" smtClean="0"/>
              <a:t>Uitstrijkjes</a:t>
            </a:r>
          </a:p>
          <a:p>
            <a:pPr lvl="1">
              <a:buClr>
                <a:srgbClr val="7FD13B"/>
              </a:buClr>
            </a:pPr>
            <a:r>
              <a:rPr lang="nl-NL" dirty="0" smtClean="0"/>
              <a:t>ECG maken</a:t>
            </a:r>
          </a:p>
          <a:p>
            <a:pPr lvl="1">
              <a:buClr>
                <a:srgbClr val="7FD13B"/>
              </a:buClr>
            </a:pPr>
            <a:r>
              <a:rPr lang="nl-NL" dirty="0" smtClean="0"/>
              <a:t>Bloeddruk meting</a:t>
            </a:r>
          </a:p>
          <a:p>
            <a:pPr lvl="0">
              <a:buClr>
                <a:srgbClr val="7FD13B"/>
              </a:buClr>
            </a:pPr>
            <a:r>
              <a:rPr lang="nl-NL" dirty="0" smtClean="0"/>
              <a:t>Onderzoek </a:t>
            </a:r>
          </a:p>
          <a:p>
            <a:pPr lvl="1">
              <a:buClr>
                <a:srgbClr val="7FD13B"/>
              </a:buClr>
            </a:pPr>
            <a:r>
              <a:rPr lang="nl-NL" dirty="0" smtClean="0"/>
              <a:t>Urinecontrole</a:t>
            </a:r>
          </a:p>
          <a:p>
            <a:pPr lvl="1">
              <a:buClr>
                <a:srgbClr val="7FD13B"/>
              </a:buClr>
            </a:pPr>
            <a:r>
              <a:rPr lang="nl-NL" dirty="0" smtClean="0"/>
              <a:t>Glucose bepalingen</a:t>
            </a:r>
          </a:p>
          <a:p>
            <a:pPr lvl="1">
              <a:buClr>
                <a:srgbClr val="7FD13B"/>
              </a:buClr>
            </a:pPr>
            <a:r>
              <a:rPr lang="nl-NL" dirty="0" smtClean="0"/>
              <a:t>CRP bepaling</a:t>
            </a:r>
          </a:p>
          <a:p>
            <a:pPr lvl="0">
              <a:buClr>
                <a:srgbClr val="7FD13B"/>
              </a:buClr>
            </a:pPr>
            <a:r>
              <a:rPr lang="nl-NL" dirty="0" smtClean="0"/>
              <a:t>Zelfzorgadviezen  </a:t>
            </a:r>
          </a:p>
          <a:p>
            <a:pPr lvl="0">
              <a:buClr>
                <a:srgbClr val="7FD13B"/>
              </a:buClr>
              <a:buNone/>
            </a:pPr>
            <a:r>
              <a:rPr lang="nl-NL" dirty="0" smtClean="0"/>
              <a:t>	</a:t>
            </a:r>
            <a:r>
              <a:rPr lang="nl-NL" dirty="0" smtClean="0"/>
              <a:t>altijd gecontroleerd en geaccordeerd door de huisarts</a:t>
            </a:r>
            <a:endParaRPr lang="nl-NL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dirty="0" smtClean="0"/>
              <a:t>Verrichtingen doktersassistente </a:t>
            </a:r>
            <a:endParaRPr lang="nl-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nl-NL" sz="2800" dirty="0" smtClean="0"/>
              <a:t>Patiënten met chronische ziekten </a:t>
            </a:r>
            <a:endParaRPr lang="nl-NL" sz="2800" dirty="0" smtClean="0"/>
          </a:p>
          <a:p>
            <a:pPr lvl="1"/>
            <a:r>
              <a:rPr lang="nl-NL" dirty="0" smtClean="0"/>
              <a:t>Diabetes</a:t>
            </a:r>
          </a:p>
          <a:p>
            <a:pPr lvl="1"/>
            <a:r>
              <a:rPr lang="nl-NL" dirty="0" smtClean="0"/>
              <a:t>COPD</a:t>
            </a:r>
          </a:p>
          <a:p>
            <a:pPr lvl="1"/>
            <a:r>
              <a:rPr lang="nl-NL" dirty="0" smtClean="0"/>
              <a:t>CVRM</a:t>
            </a:r>
          </a:p>
          <a:p>
            <a:r>
              <a:rPr lang="nl-NL" dirty="0" smtClean="0"/>
              <a:t>Uitleg en educatie</a:t>
            </a:r>
          </a:p>
          <a:p>
            <a:r>
              <a:rPr lang="nl-NL" dirty="0" smtClean="0"/>
              <a:t>Structurele controle en </a:t>
            </a:r>
            <a:r>
              <a:rPr lang="nl-NL" dirty="0" err="1" smtClean="0"/>
              <a:t>monitoring</a:t>
            </a:r>
            <a:endParaRPr lang="nl-NL" dirty="0" smtClean="0"/>
          </a:p>
          <a:p>
            <a:r>
              <a:rPr lang="nl-NL" dirty="0" smtClean="0"/>
              <a:t>Preventie complicaties</a:t>
            </a:r>
          </a:p>
          <a:p>
            <a:r>
              <a:rPr lang="nl-NL" dirty="0" smtClean="0"/>
              <a:t>Leefstijl</a:t>
            </a:r>
          </a:p>
          <a:p>
            <a:r>
              <a:rPr lang="nl-NL" dirty="0" smtClean="0"/>
              <a:t>Stoppen met Roken </a:t>
            </a: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dirty="0" smtClean="0"/>
              <a:t>POH </a:t>
            </a:r>
            <a:r>
              <a:rPr lang="nl-NL" dirty="0" err="1" smtClean="0"/>
              <a:t>somatiek</a:t>
            </a:r>
            <a:endParaRPr lang="nl-N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Patiënten met problemen in mentaal welbevinden</a:t>
            </a:r>
          </a:p>
          <a:p>
            <a:pPr lvl="1"/>
            <a:r>
              <a:rPr lang="nl-NL" dirty="0" smtClean="0"/>
              <a:t>Angsten</a:t>
            </a:r>
          </a:p>
          <a:p>
            <a:pPr lvl="1"/>
            <a:r>
              <a:rPr lang="nl-NL" dirty="0" smtClean="0"/>
              <a:t>Rouwverwerking</a:t>
            </a:r>
          </a:p>
          <a:p>
            <a:pPr lvl="1"/>
            <a:r>
              <a:rPr lang="nl-NL" dirty="0" smtClean="0"/>
              <a:t>Zingeving</a:t>
            </a:r>
          </a:p>
          <a:p>
            <a:pPr lvl="1"/>
            <a:r>
              <a:rPr lang="nl-NL" dirty="0" smtClean="0"/>
              <a:t>Relatieproblemen </a:t>
            </a:r>
          </a:p>
          <a:p>
            <a:pPr lvl="1"/>
            <a:r>
              <a:rPr lang="nl-NL" dirty="0" smtClean="0"/>
              <a:t>Opvoedingsproblemen </a:t>
            </a:r>
          </a:p>
          <a:p>
            <a:r>
              <a:rPr lang="nl-NL" dirty="0" smtClean="0"/>
              <a:t>In kaart brengen van probleem</a:t>
            </a:r>
          </a:p>
          <a:p>
            <a:r>
              <a:rPr lang="nl-NL" dirty="0" smtClean="0"/>
              <a:t>Eerste hulp </a:t>
            </a:r>
          </a:p>
          <a:p>
            <a:r>
              <a:rPr lang="nl-NL" dirty="0" smtClean="0"/>
              <a:t>Kortdurende zorgverlening</a:t>
            </a:r>
          </a:p>
          <a:p>
            <a:r>
              <a:rPr lang="nl-NL" dirty="0" smtClean="0"/>
              <a:t>Bij verwijzing keuze vervolgpad</a:t>
            </a:r>
          </a:p>
          <a:p>
            <a:r>
              <a:rPr lang="nl-NL" dirty="0" smtClean="0"/>
              <a:t>Overbruggingszorg </a:t>
            </a:r>
            <a:r>
              <a:rPr lang="nl-NL" dirty="0" err="1" smtClean="0"/>
              <a:t>ivm</a:t>
            </a:r>
            <a:r>
              <a:rPr lang="nl-NL" dirty="0" smtClean="0"/>
              <a:t> wachtlijsten GGZ</a:t>
            </a:r>
          </a:p>
          <a:p>
            <a:r>
              <a:rPr lang="nl-NL" dirty="0" smtClean="0"/>
              <a:t>Begeleiding chronische (stabiele) GGZ patiënten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POH GGZ</a:t>
            </a:r>
            <a:endParaRPr lang="nl-N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Kwetsbare ouderen</a:t>
            </a:r>
          </a:p>
          <a:p>
            <a:pPr lvl="1"/>
            <a:r>
              <a:rPr lang="nl-NL" dirty="0" smtClean="0"/>
              <a:t>Dementie </a:t>
            </a:r>
          </a:p>
          <a:p>
            <a:pPr lvl="1"/>
            <a:r>
              <a:rPr lang="nl-NL" dirty="0" smtClean="0"/>
              <a:t>Eenzaamheid</a:t>
            </a:r>
          </a:p>
          <a:p>
            <a:pPr lvl="1"/>
            <a:r>
              <a:rPr lang="nl-NL" dirty="0" err="1" smtClean="0"/>
              <a:t>Zorgmijders</a:t>
            </a:r>
            <a:endParaRPr lang="nl-NL" dirty="0" smtClean="0"/>
          </a:p>
          <a:p>
            <a:pPr lvl="1"/>
            <a:r>
              <a:rPr lang="nl-NL" dirty="0" smtClean="0"/>
              <a:t>Complexe medische zorg </a:t>
            </a:r>
          </a:p>
          <a:p>
            <a:r>
              <a:rPr lang="nl-NL" dirty="0" smtClean="0"/>
              <a:t>In kaart brengen problematiek</a:t>
            </a:r>
          </a:p>
          <a:p>
            <a:r>
              <a:rPr lang="nl-NL" dirty="0" smtClean="0"/>
              <a:t>Begeleiding en ‘bewaking’</a:t>
            </a:r>
          </a:p>
          <a:p>
            <a:r>
              <a:rPr lang="nl-NL" dirty="0" smtClean="0"/>
              <a:t>Coördinatie van zorg</a:t>
            </a:r>
          </a:p>
          <a:p>
            <a:r>
              <a:rPr lang="nl-NL" dirty="0" smtClean="0"/>
              <a:t>Activeren en stimuleren</a:t>
            </a:r>
          </a:p>
          <a:p>
            <a:r>
              <a:rPr lang="nl-NL" dirty="0" smtClean="0"/>
              <a:t>Bijdrage medicatiebeoordeling  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POH ouderenzorg</a:t>
            </a:r>
            <a:endParaRPr lang="nl-NL" dirty="0"/>
          </a:p>
        </p:txBody>
      </p:sp>
      <p:pic>
        <p:nvPicPr>
          <p:cNvPr id="5" name="Afbeelding 4" descr="eerstelijnscafe-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1124744"/>
            <a:ext cx="3149112" cy="228828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Alle (nieuwe) klachten waarvoor medisch onderzoek nodig is en een diagnose moet worden gesteld </a:t>
            </a:r>
          </a:p>
          <a:p>
            <a:r>
              <a:rPr lang="nl-NL" dirty="0" smtClean="0"/>
              <a:t>Complexe zorgvragen</a:t>
            </a:r>
          </a:p>
          <a:p>
            <a:r>
              <a:rPr lang="nl-NL" dirty="0" smtClean="0"/>
              <a:t>Medicatiebeleid en voorschriften </a:t>
            </a:r>
          </a:p>
          <a:p>
            <a:r>
              <a:rPr lang="nl-NL" dirty="0" smtClean="0"/>
              <a:t>Consultatie en verwijzing naar medisch specialisten, paramedici en andere zorgverleners</a:t>
            </a:r>
          </a:p>
          <a:p>
            <a:r>
              <a:rPr lang="nl-NL" dirty="0" smtClean="0"/>
              <a:t>Medische ingrepen/handelingen</a:t>
            </a:r>
          </a:p>
          <a:p>
            <a:pPr lvl="1"/>
            <a:r>
              <a:rPr lang="nl-NL" dirty="0" smtClean="0"/>
              <a:t>Chirurgie</a:t>
            </a:r>
          </a:p>
          <a:p>
            <a:pPr lvl="1"/>
            <a:r>
              <a:rPr lang="nl-NL" dirty="0" smtClean="0"/>
              <a:t>Hechten</a:t>
            </a:r>
          </a:p>
          <a:p>
            <a:pPr lvl="1"/>
            <a:r>
              <a:rPr lang="nl-NL" dirty="0" smtClean="0"/>
              <a:t>Complexe injecties</a:t>
            </a:r>
          </a:p>
          <a:p>
            <a:pPr lvl="1"/>
            <a:r>
              <a:rPr lang="nl-NL" dirty="0" smtClean="0"/>
              <a:t>Plaatsen spiraaltjes</a:t>
            </a:r>
          </a:p>
          <a:p>
            <a:pPr lvl="1"/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Huisarts </a:t>
            </a:r>
            <a:endParaRPr lang="nl-N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 smtClean="0"/>
              <a:t>Eindverantwoordelijk voor alle zorg die door alle medewerkers wordt geleverd</a:t>
            </a:r>
          </a:p>
          <a:p>
            <a:r>
              <a:rPr lang="nl-NL" dirty="0" smtClean="0"/>
              <a:t>Controle van adviezen en verrichtingen medewerkers</a:t>
            </a:r>
          </a:p>
          <a:p>
            <a:r>
              <a:rPr lang="nl-NL" dirty="0" smtClean="0"/>
              <a:t>Bewaking medisch beleid</a:t>
            </a:r>
          </a:p>
          <a:p>
            <a:r>
              <a:rPr lang="nl-NL" dirty="0" smtClean="0"/>
              <a:t>Coördinatie van zorg door zowel interne als externe partijen (ziekenhuis, paramedici </a:t>
            </a:r>
            <a:r>
              <a:rPr lang="nl-NL" dirty="0" err="1" smtClean="0"/>
              <a:t>etc</a:t>
            </a:r>
            <a:r>
              <a:rPr lang="nl-NL" dirty="0" smtClean="0"/>
              <a:t>)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Dit vraagt:</a:t>
            </a:r>
          </a:p>
          <a:p>
            <a:pPr>
              <a:buNone/>
            </a:pPr>
            <a:r>
              <a:rPr lang="nl-NL" dirty="0" smtClean="0"/>
              <a:t>-&gt; veel overleg met medewerkers</a:t>
            </a:r>
          </a:p>
          <a:p>
            <a:pPr>
              <a:buNone/>
            </a:pPr>
            <a:r>
              <a:rPr lang="nl-NL" dirty="0" smtClean="0"/>
              <a:t>-&gt; goede verslaglegging in dossier</a:t>
            </a:r>
          </a:p>
          <a:p>
            <a:pPr>
              <a:buNone/>
            </a:pPr>
            <a:r>
              <a:rPr lang="nl-NL" dirty="0" smtClean="0"/>
              <a:t>-&gt; coördinatie</a:t>
            </a:r>
          </a:p>
          <a:p>
            <a:pPr>
              <a:buNone/>
            </a:pPr>
            <a:r>
              <a:rPr lang="nl-NL" dirty="0" smtClean="0"/>
              <a:t>-&gt; werkafspraken</a:t>
            </a:r>
          </a:p>
          <a:p>
            <a:pPr>
              <a:buNone/>
            </a:pPr>
            <a:r>
              <a:rPr lang="nl-NL" dirty="0" smtClean="0"/>
              <a:t>-&gt; lezen van alle rapportages van externe partijen</a:t>
            </a:r>
          </a:p>
          <a:p>
            <a:pPr>
              <a:buNone/>
            </a:pPr>
            <a:r>
              <a:rPr lang="nl-NL" dirty="0" smtClean="0"/>
              <a:t>-&gt; overleg met externe partijen</a:t>
            </a:r>
          </a:p>
          <a:p>
            <a:pPr>
              <a:buNone/>
            </a:pPr>
            <a:r>
              <a:rPr lang="nl-NL" dirty="0" smtClean="0"/>
              <a:t> </a:t>
            </a:r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Huisarts </a:t>
            </a:r>
            <a:endParaRPr lang="nl-N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Ondersteuning bedrijfsvoering (niet medisch inhoudelijk)</a:t>
            </a:r>
          </a:p>
          <a:p>
            <a:pPr lvl="1"/>
            <a:r>
              <a:rPr lang="nl-NL" dirty="0" smtClean="0"/>
              <a:t>Personeel</a:t>
            </a:r>
          </a:p>
          <a:p>
            <a:pPr lvl="1"/>
            <a:r>
              <a:rPr lang="nl-NL" dirty="0" smtClean="0"/>
              <a:t>Huisvesting</a:t>
            </a:r>
          </a:p>
          <a:p>
            <a:pPr lvl="1"/>
            <a:r>
              <a:rPr lang="nl-NL" dirty="0" smtClean="0"/>
              <a:t>Medische middelen en voorzieningen</a:t>
            </a:r>
          </a:p>
          <a:p>
            <a:pPr lvl="1"/>
            <a:r>
              <a:rPr lang="nl-NL" dirty="0" smtClean="0"/>
              <a:t>Logistiek en ICT</a:t>
            </a:r>
          </a:p>
          <a:p>
            <a:pPr lvl="1"/>
            <a:r>
              <a:rPr lang="nl-NL" dirty="0" smtClean="0"/>
              <a:t>Financiering en </a:t>
            </a:r>
            <a:r>
              <a:rPr lang="nl-NL" dirty="0" err="1" smtClean="0"/>
              <a:t>Contractering</a:t>
            </a:r>
            <a:endParaRPr lang="nl-NL" dirty="0" smtClean="0"/>
          </a:p>
          <a:p>
            <a:pPr lvl="1"/>
            <a:r>
              <a:rPr lang="nl-NL" dirty="0" smtClean="0"/>
              <a:t>Externe samenwerking</a:t>
            </a:r>
          </a:p>
          <a:p>
            <a:pPr lvl="1"/>
            <a:r>
              <a:rPr lang="nl-NL" dirty="0" smtClean="0"/>
              <a:t>Kwaliteit </a:t>
            </a:r>
          </a:p>
          <a:p>
            <a:pPr lvl="1"/>
            <a:r>
              <a:rPr lang="nl-NL" dirty="0" smtClean="0"/>
              <a:t>Scholing</a:t>
            </a:r>
          </a:p>
          <a:p>
            <a:pPr lvl="1"/>
            <a:r>
              <a:rPr lang="nl-NL" dirty="0" smtClean="0"/>
              <a:t>Beleid en ontwikkeling</a:t>
            </a:r>
          </a:p>
          <a:p>
            <a:pPr lvl="1"/>
            <a:r>
              <a:rPr lang="nl-NL" dirty="0" smtClean="0"/>
              <a:t>Wet- en regelgeving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nl-NL" sz="3000" dirty="0" smtClean="0"/>
              <a:t>H</a:t>
            </a:r>
            <a:r>
              <a:rPr lang="nl-NL" sz="3000" dirty="0" smtClean="0"/>
              <a:t>uisarts is eindverantwoordelijk!</a:t>
            </a:r>
            <a:endParaRPr lang="nl-NL" sz="3000" dirty="0" smtClean="0"/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Praktijkmanager</a:t>
            </a:r>
            <a:endParaRPr lang="nl-N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dirty="0" smtClean="0"/>
              <a:t>Toekomst Huisartsenzorg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Problemen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nl-NL" dirty="0" smtClean="0"/>
              <a:t>Mogelijke oplossingen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Verder toenemende zorgvraag</a:t>
            </a:r>
          </a:p>
          <a:p>
            <a:r>
              <a:rPr lang="nl-NL" dirty="0" smtClean="0"/>
              <a:t>Tekort aan (huis)artsen</a:t>
            </a:r>
          </a:p>
          <a:p>
            <a:pPr lvl="1"/>
            <a:r>
              <a:rPr lang="nl-NL" dirty="0" smtClean="0"/>
              <a:t>Geen </a:t>
            </a:r>
            <a:r>
              <a:rPr lang="nl-NL" dirty="0" smtClean="0"/>
              <a:t>waarnemers, geen opvolging</a:t>
            </a:r>
          </a:p>
          <a:p>
            <a:pPr lvl="1"/>
            <a:r>
              <a:rPr lang="nl-NL" dirty="0" smtClean="0"/>
              <a:t>Patiënten zonder huisarts</a:t>
            </a:r>
          </a:p>
          <a:p>
            <a:pPr lvl="0">
              <a:buClr>
                <a:srgbClr val="7FD13B"/>
              </a:buClr>
            </a:pPr>
            <a:r>
              <a:rPr lang="nl-NL" dirty="0" smtClean="0">
                <a:solidFill>
                  <a:prstClr val="black"/>
                </a:solidFill>
              </a:rPr>
              <a:t>Tekort </a:t>
            </a:r>
            <a:r>
              <a:rPr lang="nl-NL" dirty="0" smtClean="0">
                <a:solidFill>
                  <a:prstClr val="black"/>
                </a:solidFill>
              </a:rPr>
              <a:t>aan personeel huisartspraktijk</a:t>
            </a:r>
            <a:endParaRPr lang="nl-NL" dirty="0" smtClean="0"/>
          </a:p>
          <a:p>
            <a:pPr lvl="1">
              <a:buClr>
                <a:srgbClr val="7FD13B"/>
              </a:buClr>
            </a:pPr>
            <a:r>
              <a:rPr lang="nl-NL" dirty="0" smtClean="0">
                <a:solidFill>
                  <a:prstClr val="black"/>
                </a:solidFill>
              </a:rPr>
              <a:t>Geen vervanging bij </a:t>
            </a:r>
            <a:r>
              <a:rPr lang="nl-NL" dirty="0" smtClean="0">
                <a:solidFill>
                  <a:prstClr val="black"/>
                </a:solidFill>
              </a:rPr>
              <a:t>ziekte, geen </a:t>
            </a:r>
            <a:r>
              <a:rPr lang="nl-NL" dirty="0" smtClean="0">
                <a:solidFill>
                  <a:prstClr val="black"/>
                </a:solidFill>
              </a:rPr>
              <a:t>invulling van vacatures</a:t>
            </a:r>
          </a:p>
          <a:p>
            <a:endParaRPr lang="nl-NL" dirty="0" smtClean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Opleidingspraktijk huisartsen, doktersassistentes en POH</a:t>
            </a:r>
          </a:p>
          <a:p>
            <a:r>
              <a:rPr lang="nl-NL" dirty="0" smtClean="0"/>
              <a:t>Meer zelfzorg</a:t>
            </a:r>
          </a:p>
          <a:p>
            <a:pPr lvl="1"/>
            <a:r>
              <a:rPr lang="nl-NL" dirty="0" smtClean="0"/>
              <a:t>Moet ik naar de dokter </a:t>
            </a:r>
            <a:r>
              <a:rPr lang="nl-NL" dirty="0" err="1" smtClean="0"/>
              <a:t>app</a:t>
            </a:r>
            <a:endParaRPr lang="nl-NL" dirty="0" smtClean="0"/>
          </a:p>
          <a:p>
            <a:pPr lvl="1"/>
            <a:r>
              <a:rPr lang="nl-NL" dirty="0" err="1" smtClean="0"/>
              <a:t>Thuisarts.nl</a:t>
            </a:r>
            <a:endParaRPr lang="nl-NL" dirty="0" smtClean="0"/>
          </a:p>
          <a:p>
            <a:pPr lvl="1"/>
            <a:r>
              <a:rPr lang="nl-NL" dirty="0" smtClean="0"/>
              <a:t>Voorbereiden consult</a:t>
            </a:r>
          </a:p>
          <a:p>
            <a:r>
              <a:rPr lang="nl-NL" dirty="0" smtClean="0"/>
              <a:t>Meer digitale zorg</a:t>
            </a:r>
          </a:p>
          <a:p>
            <a:pPr lvl="1"/>
            <a:r>
              <a:rPr lang="nl-NL" dirty="0" err="1" smtClean="0"/>
              <a:t>E-consult</a:t>
            </a:r>
            <a:r>
              <a:rPr lang="nl-NL" dirty="0" smtClean="0"/>
              <a:t>, </a:t>
            </a:r>
            <a:r>
              <a:rPr lang="nl-NL" dirty="0" err="1" smtClean="0"/>
              <a:t>telezorg</a:t>
            </a:r>
            <a:endParaRPr lang="nl-NL" dirty="0" smtClean="0"/>
          </a:p>
          <a:p>
            <a:pPr lvl="1"/>
            <a:r>
              <a:rPr lang="nl-NL" dirty="0" smtClean="0"/>
              <a:t>Beeldbellen</a:t>
            </a:r>
          </a:p>
          <a:p>
            <a:pPr lvl="1"/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jdelijke aanduiding voor inhoud 2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Ontwikkelingen in de Huisartsenzorg </a:t>
            </a:r>
          </a:p>
          <a:p>
            <a:r>
              <a:rPr lang="nl-NL" dirty="0" smtClean="0"/>
              <a:t>Team Huisartsenzorg</a:t>
            </a:r>
          </a:p>
          <a:p>
            <a:r>
              <a:rPr lang="nl-NL" dirty="0" smtClean="0"/>
              <a:t>Wie doet wat?</a:t>
            </a:r>
          </a:p>
          <a:p>
            <a:r>
              <a:rPr lang="nl-NL" dirty="0" smtClean="0"/>
              <a:t>Wat is de toekomst?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Inleiding</a:t>
            </a:r>
            <a:endParaRPr lang="nl-N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/>
          <p:cNvSpPr>
            <a:spLocks noGrp="1"/>
          </p:cNvSpPr>
          <p:nvPr>
            <p:ph idx="4294967295"/>
          </p:nvPr>
        </p:nvSpPr>
        <p:spPr>
          <a:xfrm>
            <a:off x="0" y="2924175"/>
            <a:ext cx="8785225" cy="36004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dirty="0"/>
              <a:t>	</a:t>
            </a:r>
            <a:r>
              <a:rPr lang="nl-NL" sz="4400" dirty="0"/>
              <a:t>	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dirty="0"/>
              <a:t>						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xfrm>
            <a:off x="323528" y="260648"/>
            <a:ext cx="8229600" cy="3960440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Meer begrip </a:t>
            </a:r>
            <a:r>
              <a:rPr lang="nl-NL" dirty="0" smtClean="0"/>
              <a:t>voor de  huisartsenzorg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=</a:t>
            </a:r>
            <a:br>
              <a:rPr lang="nl-NL" dirty="0" smtClean="0"/>
            </a:br>
            <a:r>
              <a:rPr lang="nl-NL" dirty="0" smtClean="0"/>
              <a:t>Meer samenwerking en medewerking</a:t>
            </a:r>
            <a:br>
              <a:rPr lang="nl-NL" dirty="0" smtClean="0"/>
            </a:br>
            <a:endParaRPr lang="nl-NL" dirty="0"/>
          </a:p>
        </p:txBody>
      </p:sp>
      <p:pic>
        <p:nvPicPr>
          <p:cNvPr id="8194" name="Picture 2" descr="Brief van een zeer tevreden kla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501008"/>
            <a:ext cx="4752528" cy="26402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l-NL" dirty="0" smtClean="0"/>
              <a:t>Ontwikkelingen huisartspraktijk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Meer zorgvragen</a:t>
            </a:r>
          </a:p>
          <a:p>
            <a:pPr lvl="1"/>
            <a:r>
              <a:rPr lang="nl-NL" dirty="0" smtClean="0"/>
              <a:t>Ziekenhuisverplaatste zorg</a:t>
            </a:r>
          </a:p>
          <a:p>
            <a:pPr lvl="1"/>
            <a:r>
              <a:rPr lang="nl-NL" dirty="0" smtClean="0"/>
              <a:t>GGZ verplaatste zorg</a:t>
            </a:r>
          </a:p>
          <a:p>
            <a:pPr lvl="1"/>
            <a:r>
              <a:rPr lang="nl-NL" dirty="0" smtClean="0"/>
              <a:t>Toename ouderenzorg</a:t>
            </a:r>
          </a:p>
          <a:p>
            <a:pPr lvl="1"/>
            <a:r>
              <a:rPr lang="nl-NL" dirty="0" smtClean="0"/>
              <a:t>Toename tijdelijke zorg (asielzoekers, passanten)</a:t>
            </a:r>
          </a:p>
          <a:p>
            <a:pPr lvl="1"/>
            <a:r>
              <a:rPr lang="nl-NL" dirty="0" smtClean="0"/>
              <a:t>Problemen farmaceutische zorg</a:t>
            </a:r>
          </a:p>
          <a:p>
            <a:r>
              <a:rPr lang="nl-NL" dirty="0" smtClean="0"/>
              <a:t>Complexere zorgvragen</a:t>
            </a:r>
          </a:p>
          <a:p>
            <a:pPr lvl="1"/>
            <a:r>
              <a:rPr lang="nl-NL" dirty="0" smtClean="0"/>
              <a:t>Maatschappelijke problemen</a:t>
            </a:r>
          </a:p>
          <a:p>
            <a:pPr lvl="1"/>
            <a:r>
              <a:rPr lang="nl-NL" dirty="0" smtClean="0"/>
              <a:t>Langer leven; meer combinaties van aandoeningen</a:t>
            </a:r>
          </a:p>
          <a:p>
            <a:r>
              <a:rPr lang="nl-NL" dirty="0" smtClean="0"/>
              <a:t>Meer personeel</a:t>
            </a:r>
          </a:p>
          <a:p>
            <a:r>
              <a:rPr lang="nl-NL" dirty="0" smtClean="0"/>
              <a:t>Meer disciplines en specialisaties binnen de huisartsenzorg</a:t>
            </a:r>
          </a:p>
          <a:p>
            <a:r>
              <a:rPr lang="nl-NL" dirty="0" smtClean="0"/>
              <a:t>Verdeling van taken</a:t>
            </a:r>
          </a:p>
          <a:p>
            <a:r>
              <a:rPr lang="nl-NL" dirty="0" smtClean="0"/>
              <a:t>Meer organisatie, overleg en verantwoording</a:t>
            </a:r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nl-NL" dirty="0"/>
              <a:t>Zorgvraag </a:t>
            </a:r>
          </a:p>
          <a:p>
            <a:pPr>
              <a:buNone/>
            </a:pPr>
            <a:r>
              <a:rPr lang="nl-NL" dirty="0"/>
              <a:t>Aantal patiënten 			7859 		7980</a:t>
            </a:r>
          </a:p>
          <a:p>
            <a:pPr>
              <a:buNone/>
            </a:pPr>
            <a:r>
              <a:rPr lang="nl-NL" dirty="0"/>
              <a:t>Aantal consulten HA/DA 		24831	25714</a:t>
            </a:r>
          </a:p>
          <a:p>
            <a:pPr>
              <a:buNone/>
            </a:pPr>
            <a:r>
              <a:rPr lang="nl-NL" dirty="0"/>
              <a:t>Aantal consulten </a:t>
            </a:r>
            <a:r>
              <a:rPr lang="nl-NL" dirty="0" err="1"/>
              <a:t>POH-s</a:t>
            </a:r>
            <a:r>
              <a:rPr lang="nl-NL" dirty="0"/>
              <a:t> 		792 		 3409</a:t>
            </a:r>
          </a:p>
          <a:p>
            <a:pPr>
              <a:buNone/>
            </a:pPr>
            <a:r>
              <a:rPr lang="nl-NL" dirty="0"/>
              <a:t>Aantal consulten POH GGZ 	257		 1766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dirty="0"/>
              <a:t>Personeel </a:t>
            </a:r>
          </a:p>
          <a:p>
            <a:pPr>
              <a:buNone/>
            </a:pPr>
            <a:r>
              <a:rPr lang="nl-NL" dirty="0"/>
              <a:t>Aantal medewerkers 		12 		 20-22</a:t>
            </a:r>
          </a:p>
          <a:p>
            <a:pPr>
              <a:buNone/>
            </a:pPr>
            <a:r>
              <a:rPr lang="nl-NL" dirty="0"/>
              <a:t>Aantal </a:t>
            </a:r>
            <a:r>
              <a:rPr lang="nl-NL" dirty="0" err="1"/>
              <a:t>fte</a:t>
            </a:r>
            <a:r>
              <a:rPr lang="nl-NL" dirty="0"/>
              <a:t> 				6,5 		 11,2-12 </a:t>
            </a:r>
          </a:p>
          <a:p>
            <a:pPr>
              <a:buNone/>
            </a:pPr>
            <a:r>
              <a:rPr lang="nl-NL" dirty="0"/>
              <a:t>Aantal </a:t>
            </a:r>
            <a:r>
              <a:rPr lang="nl-NL" dirty="0" err="1"/>
              <a:t>fte</a:t>
            </a:r>
            <a:r>
              <a:rPr lang="nl-NL" dirty="0"/>
              <a:t> DA 			3 		 4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Cijfers </a:t>
            </a:r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idx="4294967295"/>
          </p:nvPr>
        </p:nvSpPr>
        <p:spPr>
          <a:xfrm>
            <a:off x="2411760" y="1556792"/>
            <a:ext cx="4103688" cy="6397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dirty="0"/>
              <a:t>			2010/2011</a:t>
            </a:r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4294967295"/>
          </p:nvPr>
        </p:nvSpPr>
        <p:spPr>
          <a:xfrm>
            <a:off x="6732240" y="1556792"/>
            <a:ext cx="2843212" cy="639762"/>
          </a:xfrm>
        </p:spPr>
        <p:txBody>
          <a:bodyPr/>
          <a:lstStyle/>
          <a:p>
            <a:pPr>
              <a:buNone/>
            </a:pPr>
            <a:r>
              <a:rPr lang="nl-NL" dirty="0"/>
              <a:t>2022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Goki houten tandwielen spel - Hout en Plez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143000"/>
            <a:ext cx="5715000" cy="5715000"/>
          </a:xfrm>
          <a:prstGeom prst="rect">
            <a:avLst/>
          </a:prstGeom>
          <a:noFill/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dirty="0"/>
              <a:t>							Antwoord/</a:t>
            </a:r>
          </a:p>
          <a:p>
            <a:pPr>
              <a:buNone/>
            </a:pPr>
            <a:r>
              <a:rPr lang="nl-NL" dirty="0"/>
              <a:t>								</a:t>
            </a:r>
            <a:r>
              <a:rPr lang="nl-NL" dirty="0" err="1"/>
              <a:t>Behande</a:t>
            </a:r>
            <a:r>
              <a:rPr lang="nl-NL" dirty="0"/>
              <a:t>-</a:t>
            </a:r>
          </a:p>
          <a:p>
            <a:pPr>
              <a:buNone/>
            </a:pPr>
            <a:r>
              <a:rPr lang="nl-NL" dirty="0"/>
              <a:t>Vraag/							</a:t>
            </a:r>
            <a:r>
              <a:rPr lang="nl-NL" dirty="0" err="1"/>
              <a:t>ling</a:t>
            </a:r>
            <a:endParaRPr lang="nl-NL" dirty="0"/>
          </a:p>
          <a:p>
            <a:pPr>
              <a:buNone/>
            </a:pPr>
            <a:r>
              <a:rPr lang="nl-NL" dirty="0"/>
              <a:t>Probleem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Huisartsenzorg is Teamwork</a:t>
            </a:r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Wie doet wat?</a:t>
            </a:r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Aanspreekpunt van de praktijk</a:t>
            </a:r>
          </a:p>
          <a:p>
            <a:r>
              <a:rPr lang="nl-NL" dirty="0" err="1"/>
              <a:t>Triage</a:t>
            </a:r>
            <a:endParaRPr lang="nl-NL" dirty="0"/>
          </a:p>
          <a:p>
            <a:r>
              <a:rPr lang="nl-NL" dirty="0"/>
              <a:t>Keuze </a:t>
            </a:r>
            <a:r>
              <a:rPr lang="nl-NL" dirty="0" smtClean="0"/>
              <a:t>zorgverlener</a:t>
            </a:r>
            <a:endParaRPr lang="nl-NL" dirty="0"/>
          </a:p>
          <a:p>
            <a:r>
              <a:rPr lang="nl-NL" dirty="0"/>
              <a:t>Keuze zorgvorm</a:t>
            </a:r>
          </a:p>
          <a:p>
            <a:r>
              <a:rPr lang="nl-NL" dirty="0"/>
              <a:t>Planning </a:t>
            </a:r>
          </a:p>
          <a:p>
            <a:r>
              <a:rPr lang="nl-NL" dirty="0" smtClean="0"/>
              <a:t>Uitvoering gedelegeerde </a:t>
            </a:r>
            <a:r>
              <a:rPr lang="nl-NL" dirty="0" smtClean="0"/>
              <a:t>handelingen</a:t>
            </a:r>
          </a:p>
          <a:p>
            <a:r>
              <a:rPr lang="nl-NL" dirty="0" smtClean="0"/>
              <a:t>Uitvoering van onderzoek</a:t>
            </a:r>
            <a:endParaRPr lang="nl-NL" dirty="0"/>
          </a:p>
          <a:p>
            <a:r>
              <a:rPr lang="nl-NL" dirty="0"/>
              <a:t>Verantwoording en </a:t>
            </a:r>
            <a:r>
              <a:rPr lang="nl-NL" dirty="0" smtClean="0"/>
              <a:t>rapportage</a:t>
            </a:r>
          </a:p>
          <a:p>
            <a:r>
              <a:rPr lang="nl-NL" dirty="0" smtClean="0"/>
              <a:t>Logistieke taken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Doktersassistente</a:t>
            </a:r>
            <a:endParaRPr lang="nl-NL" dirty="0"/>
          </a:p>
        </p:txBody>
      </p:sp>
      <p:pic>
        <p:nvPicPr>
          <p:cNvPr id="4" name="Afbeelding 3" descr="img-3-180x18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1111052"/>
            <a:ext cx="2376264" cy="237626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Vraagverheldering  (</a:t>
            </a:r>
            <a:r>
              <a:rPr lang="nl-NL" dirty="0" smtClean="0"/>
              <a:t>wat is precies de vraag)</a:t>
            </a:r>
          </a:p>
          <a:p>
            <a:pPr lvl="1"/>
            <a:r>
              <a:rPr lang="nl-NL" dirty="0" smtClean="0"/>
              <a:t>Hoort de vraag bij </a:t>
            </a:r>
            <a:r>
              <a:rPr lang="nl-NL" dirty="0" smtClean="0"/>
              <a:t>de huisartsenzorg</a:t>
            </a:r>
            <a:endParaRPr lang="nl-NL" dirty="0"/>
          </a:p>
          <a:p>
            <a:r>
              <a:rPr lang="nl-NL" dirty="0"/>
              <a:t>Toestandsbeeld  (</a:t>
            </a:r>
            <a:r>
              <a:rPr lang="nl-NL" dirty="0" smtClean="0"/>
              <a:t>hoe is de situatie)</a:t>
            </a:r>
          </a:p>
          <a:p>
            <a:pPr lvl="1"/>
            <a:r>
              <a:rPr lang="nl-NL" dirty="0" smtClean="0"/>
              <a:t>Beschrijving van de omstandigheid</a:t>
            </a:r>
            <a:endParaRPr lang="nl-NL" dirty="0"/>
          </a:p>
          <a:p>
            <a:r>
              <a:rPr lang="nl-NL" dirty="0"/>
              <a:t>Urgentie  (</a:t>
            </a:r>
            <a:r>
              <a:rPr lang="nl-NL" dirty="0" smtClean="0"/>
              <a:t>wanneer moet de patiënt gezien worden)</a:t>
            </a:r>
          </a:p>
          <a:p>
            <a:pPr lvl="1"/>
            <a:r>
              <a:rPr lang="nl-NL" dirty="0" smtClean="0"/>
              <a:t>Spoed</a:t>
            </a:r>
          </a:p>
          <a:p>
            <a:pPr lvl="1"/>
            <a:r>
              <a:rPr lang="nl-NL" dirty="0" smtClean="0"/>
              <a:t>Vandaag</a:t>
            </a:r>
          </a:p>
          <a:p>
            <a:pPr lvl="1"/>
            <a:r>
              <a:rPr lang="nl-NL" dirty="0" smtClean="0"/>
              <a:t>Deze week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Triage</a:t>
            </a:r>
            <a:endParaRPr lang="nl-N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Doktersassistente</a:t>
            </a:r>
          </a:p>
          <a:p>
            <a:r>
              <a:rPr lang="nl-NL" dirty="0" smtClean="0"/>
              <a:t>POH </a:t>
            </a:r>
            <a:r>
              <a:rPr lang="nl-NL" dirty="0" err="1"/>
              <a:t>somatiek</a:t>
            </a:r>
            <a:endParaRPr lang="nl-NL" dirty="0"/>
          </a:p>
          <a:p>
            <a:r>
              <a:rPr lang="nl-NL" dirty="0" smtClean="0"/>
              <a:t>POH </a:t>
            </a:r>
            <a:r>
              <a:rPr lang="nl-NL" dirty="0"/>
              <a:t>GGZ</a:t>
            </a:r>
          </a:p>
          <a:p>
            <a:r>
              <a:rPr lang="nl-NL" dirty="0" smtClean="0"/>
              <a:t>POH </a:t>
            </a:r>
            <a:r>
              <a:rPr lang="nl-NL" dirty="0"/>
              <a:t>ouderen</a:t>
            </a:r>
          </a:p>
          <a:p>
            <a:r>
              <a:rPr lang="nl-NL" dirty="0" smtClean="0"/>
              <a:t>Huisarts, waarnemer of AIOS</a:t>
            </a:r>
          </a:p>
          <a:p>
            <a:endParaRPr lang="nl-NL" dirty="0" smtClean="0"/>
          </a:p>
          <a:p>
            <a:r>
              <a:rPr lang="nl-NL" dirty="0" smtClean="0"/>
              <a:t>Praktijkmanager</a:t>
            </a:r>
          </a:p>
          <a:p>
            <a:pPr>
              <a:buNone/>
            </a:pPr>
            <a:endParaRPr lang="nl-NL" dirty="0" smtClean="0"/>
          </a:p>
          <a:p>
            <a:pPr lvl="1"/>
            <a:endParaRPr lang="nl-NL" dirty="0"/>
          </a:p>
          <a:p>
            <a:pPr>
              <a:buNone/>
            </a:pPr>
            <a:r>
              <a:rPr lang="nl-NL" dirty="0"/>
              <a:t>	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Welke zorgverlener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1043</TotalTime>
  <Words>555</Words>
  <Application>Microsoft Office PowerPoint</Application>
  <PresentationFormat>Diavoorstelling (4:3)</PresentationFormat>
  <Paragraphs>214</Paragraphs>
  <Slides>20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Concours</vt:lpstr>
      <vt:lpstr>Dia 1</vt:lpstr>
      <vt:lpstr>Inleiding</vt:lpstr>
      <vt:lpstr>Ontwikkelingen huisartspraktijk</vt:lpstr>
      <vt:lpstr>Cijfers </vt:lpstr>
      <vt:lpstr>Huisartsenzorg is Teamwork</vt:lpstr>
      <vt:lpstr>Wie doet wat?</vt:lpstr>
      <vt:lpstr>Doktersassistente</vt:lpstr>
      <vt:lpstr>Triage</vt:lpstr>
      <vt:lpstr>Welke zorgverlener</vt:lpstr>
      <vt:lpstr>Welke vorm (hoe)</vt:lpstr>
      <vt:lpstr>Planning </vt:lpstr>
      <vt:lpstr>Verrichtingen doktersassistente </vt:lpstr>
      <vt:lpstr>POH somatiek</vt:lpstr>
      <vt:lpstr>POH GGZ</vt:lpstr>
      <vt:lpstr>POH ouderenzorg</vt:lpstr>
      <vt:lpstr>Huisarts </vt:lpstr>
      <vt:lpstr>Huisarts </vt:lpstr>
      <vt:lpstr>Praktijkmanager</vt:lpstr>
      <vt:lpstr>Toekomst Huisartsenzorg</vt:lpstr>
      <vt:lpstr>Meer begrip voor de  huisartsenzorg  = Meer samenwerking en medewerking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Gebruiker</dc:creator>
  <cp:lastModifiedBy>Gebruiker</cp:lastModifiedBy>
  <cp:revision>78</cp:revision>
  <dcterms:created xsi:type="dcterms:W3CDTF">2022-11-15T08:49:02Z</dcterms:created>
  <dcterms:modified xsi:type="dcterms:W3CDTF">2023-03-17T22:19:09Z</dcterms:modified>
</cp:coreProperties>
</file>